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ata" panose="020B0604020202020204" charset="0"/>
      <p:regular r:id="rId11"/>
    </p:embeddedFont>
    <p:embeddedFont>
      <p:font typeface="Raleway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3364409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Fictional Book: A Captivating Tale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5561559"/>
            <a:ext cx="9445526" cy="1445023"/>
            <a:chOff x="0" y="0"/>
            <a:chExt cx="12594035" cy="192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926698"/>
            </a:xfrm>
            <a:custGeom>
              <a:avLst/>
              <a:gdLst/>
              <a:ahLst/>
              <a:cxnLst/>
              <a:rect l="l" t="t" r="r" b="b"/>
              <a:pathLst>
                <a:path w="12594035" h="1926698">
                  <a:moveTo>
                    <a:pt x="0" y="0"/>
                  </a:moveTo>
                  <a:lnTo>
                    <a:pt x="12594035" y="0"/>
                  </a:lnTo>
                  <a:lnTo>
                    <a:pt x="12594035" y="1926698"/>
                  </a:lnTo>
                  <a:lnTo>
                    <a:pt x="0" y="1926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031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Embark on a journey into a world of imagination and intrigue, where a fictional book captivates readers with its compelling narrative and engaging characters.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401765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Executive Summary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The Story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59248"/>
            <a:chOff x="0" y="0"/>
            <a:chExt cx="10407848" cy="12789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78998"/>
            </a:xfrm>
            <a:custGeom>
              <a:avLst/>
              <a:gdLst/>
              <a:ahLst/>
              <a:cxnLst/>
              <a:rect l="l" t="t" r="r" b="b"/>
              <a:pathLst>
                <a:path w="10407848" h="1278998">
                  <a:moveTo>
                    <a:pt x="0" y="0"/>
                  </a:moveTo>
                  <a:lnTo>
                    <a:pt x="10407848" y="0"/>
                  </a:lnTo>
                  <a:lnTo>
                    <a:pt x="10407848" y="1278998"/>
                  </a:lnTo>
                  <a:lnTo>
                    <a:pt x="0" y="1278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837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The book presents a captivating tale with a unique plot, intriguing characters, and a well-developed world.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Target Audience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1445023"/>
            <a:chOff x="0" y="0"/>
            <a:chExt cx="10407848" cy="1926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926698"/>
            </a:xfrm>
            <a:custGeom>
              <a:avLst/>
              <a:gdLst/>
              <a:ahLst/>
              <a:cxnLst/>
              <a:rect l="l" t="t" r="r" b="b"/>
              <a:pathLst>
                <a:path w="10407848" h="1926698">
                  <a:moveTo>
                    <a:pt x="0" y="0"/>
                  </a:moveTo>
                  <a:lnTo>
                    <a:pt x="10407848" y="0"/>
                  </a:lnTo>
                  <a:lnTo>
                    <a:pt x="10407848" y="1926698"/>
                  </a:lnTo>
                  <a:lnTo>
                    <a:pt x="0" y="1926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20314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The target audience is avid readers seeking a captivating experience, with a focus on genre-specific demographics.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351509"/>
            <a:ext cx="7610326" cy="885974"/>
            <a:chOff x="0" y="0"/>
            <a:chExt cx="1014710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7102" cy="1181298"/>
            </a:xfrm>
            <a:custGeom>
              <a:avLst/>
              <a:gdLst/>
              <a:ahLst/>
              <a:cxnLst/>
              <a:rect l="l" t="t" r="r" b="b"/>
              <a:pathLst>
                <a:path w="10147102" h="1181298">
                  <a:moveTo>
                    <a:pt x="0" y="0"/>
                  </a:moveTo>
                  <a:lnTo>
                    <a:pt x="10147102" y="0"/>
                  </a:lnTo>
                  <a:lnTo>
                    <a:pt x="1014710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14710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Products and Services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2662684"/>
            <a:ext cx="4581079" cy="2994571"/>
            <a:chOff x="0" y="0"/>
            <a:chExt cx="6108105" cy="39927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133755" y="2946201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Book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33755" y="3559225"/>
            <a:ext cx="4014044" cy="1814512"/>
            <a:chOff x="0" y="0"/>
            <a:chExt cx="5352058" cy="24193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535205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The primary product is the fictional book itself, offering a complete and immersive reading experience.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4834" y="2662684"/>
            <a:ext cx="4581079" cy="2994571"/>
            <a:chOff x="0" y="0"/>
            <a:chExt cx="6108105" cy="39927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998351" y="2946201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Audiobooks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98351" y="3559225"/>
            <a:ext cx="4014044" cy="1814512"/>
            <a:chOff x="0" y="0"/>
            <a:chExt cx="5352058" cy="24193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535205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Expanding reach with an audiobook version, allowing listeners to engage with the story in a new format.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50237" y="5940772"/>
            <a:ext cx="4581079" cy="2994571"/>
            <a:chOff x="0" y="0"/>
            <a:chExt cx="6108105" cy="39927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133755" y="6224290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E-books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33755" y="6837312"/>
            <a:ext cx="4014044" cy="1814512"/>
            <a:chOff x="0" y="0"/>
            <a:chExt cx="5352058" cy="24193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535205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Leveraging digital distribution through e-books, providing convenient access for readers on various devices.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14834" y="5940772"/>
            <a:ext cx="4581079" cy="2994571"/>
            <a:chOff x="0" y="0"/>
            <a:chExt cx="6108105" cy="39927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998351" y="6224290"/>
            <a:ext cx="3544044" cy="442912"/>
            <a:chOff x="0" y="0"/>
            <a:chExt cx="4725392" cy="5905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Merchandise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998351" y="6837312"/>
            <a:ext cx="4014044" cy="1814512"/>
            <a:chOff x="0" y="0"/>
            <a:chExt cx="5352058" cy="24193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52058" cy="2419350"/>
            </a:xfrm>
            <a:custGeom>
              <a:avLst/>
              <a:gdLst/>
              <a:ahLst/>
              <a:cxnLst/>
              <a:rect l="l" t="t" r="r" b="b"/>
              <a:pathLst>
                <a:path w="5352058" h="2419350">
                  <a:moveTo>
                    <a:pt x="0" y="0"/>
                  </a:moveTo>
                  <a:lnTo>
                    <a:pt x="5352058" y="0"/>
                  </a:lnTo>
                  <a:lnTo>
                    <a:pt x="53520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535205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Complementary merchandise like posters, bookmarks, and mugs, enhancing the brand and fan engagement.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5122" y="766167"/>
            <a:ext cx="6965751" cy="870645"/>
            <a:chOff x="0" y="0"/>
            <a:chExt cx="9287668" cy="11608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87668" cy="1160860"/>
            </a:xfrm>
            <a:custGeom>
              <a:avLst/>
              <a:gdLst/>
              <a:ahLst/>
              <a:cxnLst/>
              <a:rect l="l" t="t" r="r" b="b"/>
              <a:pathLst>
                <a:path w="9287668" h="1160860">
                  <a:moveTo>
                    <a:pt x="0" y="0"/>
                  </a:moveTo>
                  <a:lnTo>
                    <a:pt x="9287668" y="0"/>
                  </a:lnTo>
                  <a:lnTo>
                    <a:pt x="9287668" y="1160860"/>
                  </a:lnTo>
                  <a:lnTo>
                    <a:pt x="0" y="1160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87668" cy="11989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Business Plan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75122" y="2368154"/>
            <a:ext cx="7693521" cy="5263902"/>
          </a:xfrm>
          <a:custGeom>
            <a:avLst/>
            <a:gdLst/>
            <a:ahLst/>
            <a:cxnLst/>
            <a:rect l="l" t="t" r="r" b="b"/>
            <a:pathLst>
              <a:path w="7693521" h="5263902">
                <a:moveTo>
                  <a:pt x="0" y="0"/>
                </a:moveTo>
                <a:lnTo>
                  <a:pt x="7693522" y="0"/>
                </a:lnTo>
                <a:lnTo>
                  <a:pt x="7693522" y="5263902"/>
                </a:lnTo>
                <a:lnTo>
                  <a:pt x="0" y="526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" b="-1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75122" y="7945487"/>
            <a:ext cx="7828955" cy="1567682"/>
            <a:chOff x="0" y="0"/>
            <a:chExt cx="10438607" cy="2090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38607" cy="2090242"/>
            </a:xfrm>
            <a:custGeom>
              <a:avLst/>
              <a:gdLst/>
              <a:ahLst/>
              <a:cxnLst/>
              <a:rect l="l" t="t" r="r" b="b"/>
              <a:pathLst>
                <a:path w="10438607" h="2090242">
                  <a:moveTo>
                    <a:pt x="0" y="0"/>
                  </a:moveTo>
                  <a:lnTo>
                    <a:pt x="10438607" y="0"/>
                  </a:lnTo>
                  <a:lnTo>
                    <a:pt x="10438607" y="2090242"/>
                  </a:lnTo>
                  <a:lnTo>
                    <a:pt x="0" y="2090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0438607" cy="21950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39"/>
                </a:lnSpc>
              </a:pPr>
              <a:r>
                <a:rPr lang="en-US" sz="25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The flowchart visually represents the key stages of the business plan, highlighting the percentage allocation of resources and effort to each area.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93449" y="2152204"/>
            <a:ext cx="7828955" cy="445740"/>
            <a:chOff x="0" y="0"/>
            <a:chExt cx="10438607" cy="594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38607" cy="594320"/>
            </a:xfrm>
            <a:custGeom>
              <a:avLst/>
              <a:gdLst/>
              <a:ahLst/>
              <a:cxnLst/>
              <a:rect l="l" t="t" r="r" b="b"/>
              <a:pathLst>
                <a:path w="10438607" h="594320">
                  <a:moveTo>
                    <a:pt x="0" y="0"/>
                  </a:moveTo>
                  <a:lnTo>
                    <a:pt x="10438607" y="0"/>
                  </a:lnTo>
                  <a:lnTo>
                    <a:pt x="10438607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38607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00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Development and Production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3449" y="2695426"/>
            <a:ext cx="7828955" cy="445740"/>
            <a:chOff x="0" y="0"/>
            <a:chExt cx="10438607" cy="5943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38607" cy="594320"/>
            </a:xfrm>
            <a:custGeom>
              <a:avLst/>
              <a:gdLst/>
              <a:ahLst/>
              <a:cxnLst/>
              <a:rect l="l" t="t" r="r" b="b"/>
              <a:pathLst>
                <a:path w="10438607" h="594320">
                  <a:moveTo>
                    <a:pt x="0" y="0"/>
                  </a:moveTo>
                  <a:lnTo>
                    <a:pt x="10438607" y="0"/>
                  </a:lnTo>
                  <a:lnTo>
                    <a:pt x="10438607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438607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00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Marketing and Promotion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3449" y="3238649"/>
            <a:ext cx="7828955" cy="445740"/>
            <a:chOff x="0" y="0"/>
            <a:chExt cx="10438607" cy="5943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38607" cy="594320"/>
            </a:xfrm>
            <a:custGeom>
              <a:avLst/>
              <a:gdLst/>
              <a:ahLst/>
              <a:cxnLst/>
              <a:rect l="l" t="t" r="r" b="b"/>
              <a:pathLst>
                <a:path w="10438607" h="594320">
                  <a:moveTo>
                    <a:pt x="0" y="0"/>
                  </a:moveTo>
                  <a:lnTo>
                    <a:pt x="10438607" y="0"/>
                  </a:lnTo>
                  <a:lnTo>
                    <a:pt x="10438607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38607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00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Sales and Distribution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3449" y="3781871"/>
            <a:ext cx="7828955" cy="445740"/>
            <a:chOff x="0" y="0"/>
            <a:chExt cx="10438607" cy="59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38607" cy="594320"/>
            </a:xfrm>
            <a:custGeom>
              <a:avLst/>
              <a:gdLst/>
              <a:ahLst/>
              <a:cxnLst/>
              <a:rect l="l" t="t" r="r" b="b"/>
              <a:pathLst>
                <a:path w="10438607" h="594320">
                  <a:moveTo>
                    <a:pt x="0" y="0"/>
                  </a:moveTo>
                  <a:lnTo>
                    <a:pt x="10438607" y="0"/>
                  </a:lnTo>
                  <a:lnTo>
                    <a:pt x="10438607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438607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00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Financial Management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096416"/>
            <a:ext cx="9116318" cy="885974"/>
            <a:chOff x="0" y="0"/>
            <a:chExt cx="12155090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55090" cy="1181298"/>
            </a:xfrm>
            <a:custGeom>
              <a:avLst/>
              <a:gdLst/>
              <a:ahLst/>
              <a:cxnLst/>
              <a:rect l="l" t="t" r="r" b="b"/>
              <a:pathLst>
                <a:path w="12155090" h="1181298">
                  <a:moveTo>
                    <a:pt x="0" y="0"/>
                  </a:moveTo>
                  <a:lnTo>
                    <a:pt x="12155090" y="0"/>
                  </a:lnTo>
                  <a:lnTo>
                    <a:pt x="1215509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55090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Formatting Enhancements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240759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3399830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Typography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012852"/>
            <a:ext cx="4510088" cy="1360885"/>
            <a:chOff x="0" y="0"/>
            <a:chExt cx="6013450" cy="18145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13450" cy="1814513"/>
            </a:xfrm>
            <a:custGeom>
              <a:avLst/>
              <a:gdLst/>
              <a:ahLst/>
              <a:cxnLst/>
              <a:rect l="l" t="t" r="r" b="b"/>
              <a:pathLst>
                <a:path w="6013450" h="1814513">
                  <a:moveTo>
                    <a:pt x="0" y="0"/>
                  </a:moveTo>
                  <a:lnTo>
                    <a:pt x="6013450" y="0"/>
                  </a:lnTo>
                  <a:lnTo>
                    <a:pt x="60134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601345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Carefully selected fonts to enhance readability and aesthetic appeal.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927526" y="240759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927526" y="3399830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Illustrations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27526" y="4012852"/>
            <a:ext cx="4510236" cy="1360885"/>
            <a:chOff x="0" y="0"/>
            <a:chExt cx="6013648" cy="18145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13648" cy="1814513"/>
            </a:xfrm>
            <a:custGeom>
              <a:avLst/>
              <a:gdLst/>
              <a:ahLst/>
              <a:cxnLst/>
              <a:rect l="l" t="t" r="r" b="b"/>
              <a:pathLst>
                <a:path w="6013648" h="1814513">
                  <a:moveTo>
                    <a:pt x="0" y="0"/>
                  </a:moveTo>
                  <a:lnTo>
                    <a:pt x="6013648" y="0"/>
                  </a:lnTo>
                  <a:lnTo>
                    <a:pt x="60136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0136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Engaging illustrations to bring the story to life and enhance visual appeal.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92238" y="622429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92238" y="7216528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Layout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2238" y="7829550"/>
            <a:ext cx="4510088" cy="1360885"/>
            <a:chOff x="0" y="0"/>
            <a:chExt cx="6013450" cy="18145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13450" cy="1814513"/>
            </a:xfrm>
            <a:custGeom>
              <a:avLst/>
              <a:gdLst/>
              <a:ahLst/>
              <a:cxnLst/>
              <a:rect l="l" t="t" r="r" b="b"/>
              <a:pathLst>
                <a:path w="6013450" h="1814513">
                  <a:moveTo>
                    <a:pt x="0" y="0"/>
                  </a:moveTo>
                  <a:lnTo>
                    <a:pt x="6013450" y="0"/>
                  </a:lnTo>
                  <a:lnTo>
                    <a:pt x="60134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601345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 visually appealing layout to ensure smooth flow and reader engagement.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5927526" y="622429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5927526" y="7216528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Editing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27526" y="7829550"/>
            <a:ext cx="4510236" cy="1360885"/>
            <a:chOff x="0" y="0"/>
            <a:chExt cx="6013648" cy="18145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013648" cy="1814513"/>
            </a:xfrm>
            <a:custGeom>
              <a:avLst/>
              <a:gdLst/>
              <a:ahLst/>
              <a:cxnLst/>
              <a:rect l="l" t="t" r="r" b="b"/>
              <a:pathLst>
                <a:path w="6013648" h="1814513">
                  <a:moveTo>
                    <a:pt x="0" y="0"/>
                  </a:moveTo>
                  <a:lnTo>
                    <a:pt x="6013648" y="0"/>
                  </a:lnTo>
                  <a:lnTo>
                    <a:pt x="60136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60136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Thorough editing for grammar, spelling, and consistency to deliver a polished product.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15181"/>
            <a:ext cx="12654260" cy="885974"/>
            <a:chOff x="0" y="0"/>
            <a:chExt cx="1687234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2347" cy="1181298"/>
            </a:xfrm>
            <a:custGeom>
              <a:avLst/>
              <a:gdLst/>
              <a:ahLst/>
              <a:cxnLst/>
              <a:rect l="l" t="t" r="r" b="b"/>
              <a:pathLst>
                <a:path w="16872347" h="1181298">
                  <a:moveTo>
                    <a:pt x="0" y="0"/>
                  </a:moveTo>
                  <a:lnTo>
                    <a:pt x="16872347" y="0"/>
                  </a:lnTo>
                  <a:lnTo>
                    <a:pt x="1687234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872347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Target Audience and Market Analysis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722935" y="2668191"/>
            <a:ext cx="2690069" cy="2087315"/>
          </a:xfrm>
          <a:custGeom>
            <a:avLst/>
            <a:gdLst/>
            <a:ahLst/>
            <a:cxnLst/>
            <a:rect l="l" t="t" r="r" b="b"/>
            <a:pathLst>
              <a:path w="2690069" h="2087315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" b="-4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006727" y="3698974"/>
            <a:ext cx="122336" cy="566886"/>
            <a:chOff x="0" y="0"/>
            <a:chExt cx="163115" cy="755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115" cy="755848"/>
            </a:xfrm>
            <a:custGeom>
              <a:avLst/>
              <a:gdLst/>
              <a:ahLst/>
              <a:cxnLst/>
              <a:rect l="l" t="t" r="r" b="b"/>
              <a:pathLst>
                <a:path w="163115" h="755848">
                  <a:moveTo>
                    <a:pt x="0" y="0"/>
                  </a:moveTo>
                  <a:lnTo>
                    <a:pt x="163115" y="0"/>
                  </a:lnTo>
                  <a:lnTo>
                    <a:pt x="16311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6311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6521" y="295170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Genre Enthusiasts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6521" y="3564731"/>
            <a:ext cx="10315724" cy="907256"/>
            <a:chOff x="0" y="0"/>
            <a:chExt cx="1375429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54298" cy="1209675"/>
            </a:xfrm>
            <a:custGeom>
              <a:avLst/>
              <a:gdLst/>
              <a:ahLst/>
              <a:cxnLst/>
              <a:rect l="l" t="t" r="r" b="b"/>
              <a:pathLst>
                <a:path w="13754298" h="1209675">
                  <a:moveTo>
                    <a:pt x="0" y="0"/>
                  </a:moveTo>
                  <a:lnTo>
                    <a:pt x="13754298" y="0"/>
                  </a:lnTo>
                  <a:lnTo>
                    <a:pt x="137542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375429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Avid readers of the chosen genre who are likely to enjoy the book's style and themes.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83846" y="4771876"/>
            <a:ext cx="10741075" cy="19050"/>
            <a:chOff x="0" y="0"/>
            <a:chExt cx="14321433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377976" y="4826348"/>
            <a:ext cx="5380136" cy="2087315"/>
          </a:xfrm>
          <a:custGeom>
            <a:avLst/>
            <a:gdLst/>
            <a:ahLst/>
            <a:cxnLst/>
            <a:rect l="l" t="t" r="r" b="b"/>
            <a:pathLst>
              <a:path w="5380136" h="2087315">
                <a:moveTo>
                  <a:pt x="0" y="0"/>
                </a:moveTo>
                <a:lnTo>
                  <a:pt x="5380136" y="0"/>
                </a:lnTo>
                <a:lnTo>
                  <a:pt x="5380136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" r="-4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59400" y="5586561"/>
            <a:ext cx="217140" cy="566886"/>
            <a:chOff x="0" y="0"/>
            <a:chExt cx="289520" cy="7558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520" cy="755848"/>
            </a:xfrm>
            <a:custGeom>
              <a:avLst/>
              <a:gdLst/>
              <a:ahLst/>
              <a:cxnLst/>
              <a:rect l="l" t="t" r="r" b="b"/>
              <a:pathLst>
                <a:path w="289520" h="755848">
                  <a:moveTo>
                    <a:pt x="0" y="0"/>
                  </a:moveTo>
                  <a:lnTo>
                    <a:pt x="289520" y="0"/>
                  </a:lnTo>
                  <a:lnTo>
                    <a:pt x="28952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289520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41630" y="5109865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New Readers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41630" y="5722888"/>
            <a:ext cx="8970615" cy="907256"/>
            <a:chOff x="0" y="0"/>
            <a:chExt cx="11960820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960820" cy="1209675"/>
            </a:xfrm>
            <a:custGeom>
              <a:avLst/>
              <a:gdLst/>
              <a:ahLst/>
              <a:cxnLst/>
              <a:rect l="l" t="t" r="r" b="b"/>
              <a:pathLst>
                <a:path w="11960820" h="1209675">
                  <a:moveTo>
                    <a:pt x="0" y="0"/>
                  </a:moveTo>
                  <a:lnTo>
                    <a:pt x="11960820" y="0"/>
                  </a:lnTo>
                  <a:lnTo>
                    <a:pt x="119608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196082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Individuals seeking new and exciting reading experiences, drawn to the book's unique premise.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28955" y="6930032"/>
            <a:ext cx="9395966" cy="19050"/>
            <a:chOff x="0" y="0"/>
            <a:chExt cx="12527955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032868" y="6984504"/>
            <a:ext cx="8070205" cy="2087315"/>
          </a:xfrm>
          <a:custGeom>
            <a:avLst/>
            <a:gdLst/>
            <a:ahLst/>
            <a:cxnLst/>
            <a:rect l="l" t="t" r="r" b="b"/>
            <a:pathLst>
              <a:path w="8070205" h="208731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r="-1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58060" y="7744717"/>
            <a:ext cx="219670" cy="566886"/>
            <a:chOff x="0" y="0"/>
            <a:chExt cx="292893" cy="75584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92893" cy="755848"/>
            </a:xfrm>
            <a:custGeom>
              <a:avLst/>
              <a:gdLst/>
              <a:ahLst/>
              <a:cxnLst/>
              <a:rect l="l" t="t" r="r" b="b"/>
              <a:pathLst>
                <a:path w="292893" h="755848">
                  <a:moveTo>
                    <a:pt x="0" y="0"/>
                  </a:moveTo>
                  <a:lnTo>
                    <a:pt x="292893" y="0"/>
                  </a:lnTo>
                  <a:lnTo>
                    <a:pt x="292893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14300"/>
              <a:ext cx="292893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86590" y="7268021"/>
            <a:ext cx="3544044" cy="442912"/>
            <a:chOff x="0" y="0"/>
            <a:chExt cx="4725392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General Audience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386590" y="7881045"/>
            <a:ext cx="7625655" cy="907256"/>
            <a:chOff x="0" y="0"/>
            <a:chExt cx="10167540" cy="12096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67540" cy="1209675"/>
            </a:xfrm>
            <a:custGeom>
              <a:avLst/>
              <a:gdLst/>
              <a:ahLst/>
              <a:cxnLst/>
              <a:rect l="l" t="t" r="r" b="b"/>
              <a:pathLst>
                <a:path w="10167540" h="1209675">
                  <a:moveTo>
                    <a:pt x="0" y="0"/>
                  </a:moveTo>
                  <a:lnTo>
                    <a:pt x="10167540" y="0"/>
                  </a:lnTo>
                  <a:lnTo>
                    <a:pt x="1016754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016754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Broad appeal through a captivating narrative and engaging characters, transcending genre boundaries.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0529" y="868264"/>
            <a:ext cx="9544942" cy="1683246"/>
            <a:chOff x="0" y="0"/>
            <a:chExt cx="12726590" cy="2244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26590" cy="2244328"/>
            </a:xfrm>
            <a:custGeom>
              <a:avLst/>
              <a:gdLst/>
              <a:ahLst/>
              <a:cxnLst/>
              <a:rect l="l" t="t" r="r" b="b"/>
              <a:pathLst>
                <a:path w="12726590" h="2244328">
                  <a:moveTo>
                    <a:pt x="0" y="0"/>
                  </a:moveTo>
                  <a:lnTo>
                    <a:pt x="12726590" y="0"/>
                  </a:lnTo>
                  <a:lnTo>
                    <a:pt x="12726590" y="2244328"/>
                  </a:lnTo>
                  <a:lnTo>
                    <a:pt x="0" y="2244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726590" cy="22729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2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Marketing and Promotion Strategies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00529" y="2955429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" b="-9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551045" y="3224659"/>
            <a:ext cx="3846611" cy="420738"/>
            <a:chOff x="0" y="0"/>
            <a:chExt cx="5128815" cy="5609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28815" cy="560983"/>
            </a:xfrm>
            <a:custGeom>
              <a:avLst/>
              <a:gdLst/>
              <a:ahLst/>
              <a:cxnLst/>
              <a:rect l="l" t="t" r="r" b="b"/>
              <a:pathLst>
                <a:path w="5128815" h="560983">
                  <a:moveTo>
                    <a:pt x="0" y="0"/>
                  </a:moveTo>
                  <a:lnTo>
                    <a:pt x="5128815" y="0"/>
                  </a:lnTo>
                  <a:lnTo>
                    <a:pt x="5128815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128815" cy="580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Social Media Marketing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51045" y="3806875"/>
            <a:ext cx="7794426" cy="862012"/>
            <a:chOff x="0" y="0"/>
            <a:chExt cx="10392568" cy="11493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92568" cy="1149350"/>
            </a:xfrm>
            <a:custGeom>
              <a:avLst/>
              <a:gdLst/>
              <a:ahLst/>
              <a:cxnLst/>
              <a:rect l="l" t="t" r="r" b="b"/>
              <a:pathLst>
                <a:path w="10392568" h="1149350">
                  <a:moveTo>
                    <a:pt x="0" y="0"/>
                  </a:moveTo>
                  <a:lnTo>
                    <a:pt x="10392568" y="0"/>
                  </a:lnTo>
                  <a:lnTo>
                    <a:pt x="10392568" y="1149350"/>
                  </a:lnTo>
                  <a:lnTo>
                    <a:pt x="0" y="114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0392568" cy="124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Engaging content, targeted advertising, and community building to reach a wider audience.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800529" y="5109865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1" b="-9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551045" y="5379095"/>
            <a:ext cx="3366493" cy="420737"/>
            <a:chOff x="0" y="0"/>
            <a:chExt cx="4488657" cy="5609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88657" cy="560983"/>
            </a:xfrm>
            <a:custGeom>
              <a:avLst/>
              <a:gdLst/>
              <a:ahLst/>
              <a:cxnLst/>
              <a:rect l="l" t="t" r="r" b="b"/>
              <a:pathLst>
                <a:path w="4488657" h="560983">
                  <a:moveTo>
                    <a:pt x="0" y="0"/>
                  </a:moveTo>
                  <a:lnTo>
                    <a:pt x="4488657" y="0"/>
                  </a:lnTo>
                  <a:lnTo>
                    <a:pt x="4488657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488657" cy="580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Public Relations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51045" y="5961310"/>
            <a:ext cx="7794426" cy="862012"/>
            <a:chOff x="0" y="0"/>
            <a:chExt cx="10392568" cy="11493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92568" cy="1149350"/>
            </a:xfrm>
            <a:custGeom>
              <a:avLst/>
              <a:gdLst/>
              <a:ahLst/>
              <a:cxnLst/>
              <a:rect l="l" t="t" r="r" b="b"/>
              <a:pathLst>
                <a:path w="10392568" h="1149350">
                  <a:moveTo>
                    <a:pt x="0" y="0"/>
                  </a:moveTo>
                  <a:lnTo>
                    <a:pt x="10392568" y="0"/>
                  </a:lnTo>
                  <a:lnTo>
                    <a:pt x="10392568" y="1149350"/>
                  </a:lnTo>
                  <a:lnTo>
                    <a:pt x="0" y="114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392568" cy="124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Building relationships with media outlets, bloggers, and influencers to generate buzz and positive reviews.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800529" y="7264301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7"/>
                </a:lnTo>
                <a:lnTo>
                  <a:pt x="0" y="2154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1" b="-91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551045" y="7533531"/>
            <a:ext cx="4374951" cy="420737"/>
            <a:chOff x="0" y="0"/>
            <a:chExt cx="5833268" cy="5609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33268" cy="560983"/>
            </a:xfrm>
            <a:custGeom>
              <a:avLst/>
              <a:gdLst/>
              <a:ahLst/>
              <a:cxnLst/>
              <a:rect l="l" t="t" r="r" b="b"/>
              <a:pathLst>
                <a:path w="5833268" h="560983">
                  <a:moveTo>
                    <a:pt x="0" y="0"/>
                  </a:moveTo>
                  <a:lnTo>
                    <a:pt x="5833268" y="0"/>
                  </a:lnTo>
                  <a:lnTo>
                    <a:pt x="5833268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833268" cy="580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Book Launches and Events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51045" y="8115746"/>
            <a:ext cx="7794426" cy="862012"/>
            <a:chOff x="0" y="0"/>
            <a:chExt cx="10392568" cy="11493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92568" cy="1149350"/>
            </a:xfrm>
            <a:custGeom>
              <a:avLst/>
              <a:gdLst/>
              <a:ahLst/>
              <a:cxnLst/>
              <a:rect l="l" t="t" r="r" b="b"/>
              <a:pathLst>
                <a:path w="10392568" h="1149350">
                  <a:moveTo>
                    <a:pt x="0" y="0"/>
                  </a:moveTo>
                  <a:lnTo>
                    <a:pt x="10392568" y="0"/>
                  </a:lnTo>
                  <a:lnTo>
                    <a:pt x="10392568" y="1149350"/>
                  </a:lnTo>
                  <a:lnTo>
                    <a:pt x="0" y="114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392568" cy="124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Organizing book signings, readings, and events to connect with readers and create a memorable experience.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51861" y="907702"/>
            <a:ext cx="9642276" cy="1596032"/>
            <a:chOff x="0" y="0"/>
            <a:chExt cx="12856368" cy="21280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56369" cy="2128043"/>
            </a:xfrm>
            <a:custGeom>
              <a:avLst/>
              <a:gdLst/>
              <a:ahLst/>
              <a:cxnLst/>
              <a:rect l="l" t="t" r="r" b="b"/>
              <a:pathLst>
                <a:path w="12856369" h="2128043">
                  <a:moveTo>
                    <a:pt x="0" y="0"/>
                  </a:moveTo>
                  <a:lnTo>
                    <a:pt x="12856369" y="0"/>
                  </a:lnTo>
                  <a:lnTo>
                    <a:pt x="12856369" y="2128043"/>
                  </a:lnTo>
                  <a:lnTo>
                    <a:pt x="0" y="2128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856368" cy="21470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Financial Projections and Sustainability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51861" y="3014514"/>
            <a:ext cx="4629596" cy="842665"/>
            <a:chOff x="0" y="0"/>
            <a:chExt cx="6172795" cy="11235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72795" cy="1123553"/>
            </a:xfrm>
            <a:custGeom>
              <a:avLst/>
              <a:gdLst/>
              <a:ahLst/>
              <a:cxnLst/>
              <a:rect l="l" t="t" r="r" b="b"/>
              <a:pathLst>
                <a:path w="6172795" h="1123553">
                  <a:moveTo>
                    <a:pt x="0" y="0"/>
                  </a:moveTo>
                  <a:lnTo>
                    <a:pt x="6172795" y="0"/>
                  </a:lnTo>
                  <a:lnTo>
                    <a:pt x="6172795" y="1123553"/>
                  </a:lnTo>
                  <a:lnTo>
                    <a:pt x="0" y="1123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14300"/>
              <a:ext cx="6172795" cy="1009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25"/>
                </a:lnSpc>
              </a:pPr>
              <a:r>
                <a:rPr lang="en-US" sz="6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10K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0404" y="4176415"/>
            <a:ext cx="3192364" cy="399009"/>
            <a:chOff x="0" y="0"/>
            <a:chExt cx="4256485" cy="532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6485" cy="532012"/>
            </a:xfrm>
            <a:custGeom>
              <a:avLst/>
              <a:gdLst/>
              <a:ahLst/>
              <a:cxnLst/>
              <a:rect l="l" t="t" r="r" b="b"/>
              <a:pathLst>
                <a:path w="4256485" h="532012">
                  <a:moveTo>
                    <a:pt x="0" y="0"/>
                  </a:moveTo>
                  <a:lnTo>
                    <a:pt x="4256485" y="0"/>
                  </a:lnTo>
                  <a:lnTo>
                    <a:pt x="4256485" y="532012"/>
                  </a:lnTo>
                  <a:lnTo>
                    <a:pt x="0" y="532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256485" cy="5415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Sales Target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51861" y="4728568"/>
            <a:ext cx="4629596" cy="817066"/>
            <a:chOff x="0" y="0"/>
            <a:chExt cx="6172795" cy="10894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72795" cy="1089422"/>
            </a:xfrm>
            <a:custGeom>
              <a:avLst/>
              <a:gdLst/>
              <a:ahLst/>
              <a:cxnLst/>
              <a:rect l="l" t="t" r="r" b="b"/>
              <a:pathLst>
                <a:path w="6172795" h="1089422">
                  <a:moveTo>
                    <a:pt x="0" y="0"/>
                  </a:moveTo>
                  <a:lnTo>
                    <a:pt x="6172795" y="0"/>
                  </a:lnTo>
                  <a:lnTo>
                    <a:pt x="6172795" y="1089422"/>
                  </a:lnTo>
                  <a:lnTo>
                    <a:pt x="0" y="1089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172795" cy="11751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200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Aiming to sell 10,000 copies in the first year through various channels.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64541" y="3014514"/>
            <a:ext cx="4629596" cy="842665"/>
            <a:chOff x="0" y="0"/>
            <a:chExt cx="6172795" cy="11235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72795" cy="1123553"/>
            </a:xfrm>
            <a:custGeom>
              <a:avLst/>
              <a:gdLst/>
              <a:ahLst/>
              <a:cxnLst/>
              <a:rect l="l" t="t" r="r" b="b"/>
              <a:pathLst>
                <a:path w="6172795" h="1123553">
                  <a:moveTo>
                    <a:pt x="0" y="0"/>
                  </a:moveTo>
                  <a:lnTo>
                    <a:pt x="6172795" y="0"/>
                  </a:lnTo>
                  <a:lnTo>
                    <a:pt x="6172795" y="1123553"/>
                  </a:lnTo>
                  <a:lnTo>
                    <a:pt x="0" y="1123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14300"/>
              <a:ext cx="6172795" cy="1009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25"/>
                </a:lnSpc>
              </a:pPr>
              <a:r>
                <a:rPr lang="en-US" sz="6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$20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83084" y="4176415"/>
            <a:ext cx="3192364" cy="399009"/>
            <a:chOff x="0" y="0"/>
            <a:chExt cx="4256485" cy="5320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56485" cy="532012"/>
            </a:xfrm>
            <a:custGeom>
              <a:avLst/>
              <a:gdLst/>
              <a:ahLst/>
              <a:cxnLst/>
              <a:rect l="l" t="t" r="r" b="b"/>
              <a:pathLst>
                <a:path w="4256485" h="532012">
                  <a:moveTo>
                    <a:pt x="0" y="0"/>
                  </a:moveTo>
                  <a:lnTo>
                    <a:pt x="4256485" y="0"/>
                  </a:lnTo>
                  <a:lnTo>
                    <a:pt x="4256485" y="532012"/>
                  </a:lnTo>
                  <a:lnTo>
                    <a:pt x="0" y="532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256485" cy="5415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Pricing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64541" y="4728568"/>
            <a:ext cx="4629596" cy="817066"/>
            <a:chOff x="0" y="0"/>
            <a:chExt cx="6172795" cy="10894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72795" cy="1089422"/>
            </a:xfrm>
            <a:custGeom>
              <a:avLst/>
              <a:gdLst/>
              <a:ahLst/>
              <a:cxnLst/>
              <a:rect l="l" t="t" r="r" b="b"/>
              <a:pathLst>
                <a:path w="6172795" h="1089422">
                  <a:moveTo>
                    <a:pt x="0" y="0"/>
                  </a:moveTo>
                  <a:lnTo>
                    <a:pt x="6172795" y="0"/>
                  </a:lnTo>
                  <a:lnTo>
                    <a:pt x="6172795" y="1089422"/>
                  </a:lnTo>
                  <a:lnTo>
                    <a:pt x="0" y="1089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6172795" cy="11751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200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Setting a competitive price point of $20 per book, aligned with market trends.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58128" y="6412409"/>
            <a:ext cx="4629596" cy="842665"/>
            <a:chOff x="0" y="0"/>
            <a:chExt cx="6172795" cy="112355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72795" cy="1123553"/>
            </a:xfrm>
            <a:custGeom>
              <a:avLst/>
              <a:gdLst/>
              <a:ahLst/>
              <a:cxnLst/>
              <a:rect l="l" t="t" r="r" b="b"/>
              <a:pathLst>
                <a:path w="6172795" h="1123553">
                  <a:moveTo>
                    <a:pt x="0" y="0"/>
                  </a:moveTo>
                  <a:lnTo>
                    <a:pt x="6172795" y="0"/>
                  </a:lnTo>
                  <a:lnTo>
                    <a:pt x="6172795" y="1123553"/>
                  </a:lnTo>
                  <a:lnTo>
                    <a:pt x="0" y="1123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14300"/>
              <a:ext cx="6172795" cy="1009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625"/>
                </a:lnSpc>
              </a:pPr>
              <a:r>
                <a:rPr lang="en-US" sz="6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3Y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976670" y="7601396"/>
            <a:ext cx="3192364" cy="399009"/>
            <a:chOff x="0" y="0"/>
            <a:chExt cx="4256485" cy="5320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56485" cy="532012"/>
            </a:xfrm>
            <a:custGeom>
              <a:avLst/>
              <a:gdLst/>
              <a:ahLst/>
              <a:cxnLst/>
              <a:rect l="l" t="t" r="r" b="b"/>
              <a:pathLst>
                <a:path w="4256485" h="532012">
                  <a:moveTo>
                    <a:pt x="0" y="0"/>
                  </a:moveTo>
                  <a:lnTo>
                    <a:pt x="4256485" y="0"/>
                  </a:lnTo>
                  <a:lnTo>
                    <a:pt x="4256485" y="532012"/>
                  </a:lnTo>
                  <a:lnTo>
                    <a:pt x="0" y="532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256485" cy="5415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4"/>
                </a:lnSpc>
              </a:pPr>
              <a:r>
                <a:rPr lang="en-US" sz="2499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Sustainability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58128" y="8153549"/>
            <a:ext cx="4629596" cy="1225600"/>
            <a:chOff x="0" y="0"/>
            <a:chExt cx="6172795" cy="163413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72795" cy="1634133"/>
            </a:xfrm>
            <a:custGeom>
              <a:avLst/>
              <a:gdLst/>
              <a:ahLst/>
              <a:cxnLst/>
              <a:rect l="l" t="t" r="r" b="b"/>
              <a:pathLst>
                <a:path w="6172795" h="1634133">
                  <a:moveTo>
                    <a:pt x="0" y="0"/>
                  </a:moveTo>
                  <a:lnTo>
                    <a:pt x="6172795" y="0"/>
                  </a:lnTo>
                  <a:lnTo>
                    <a:pt x="6172795" y="1634133"/>
                  </a:lnTo>
                  <a:lnTo>
                    <a:pt x="0" y="163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172795" cy="1719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200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Targeting a 3-year timeframe for achieving profitability and long-term sustainability.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442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Prata</vt:lpstr>
      <vt:lpstr>Raleway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sadia.pptx</dc:title>
  <dc:creator>user2</dc:creator>
  <cp:lastModifiedBy>user2</cp:lastModifiedBy>
  <cp:revision>1</cp:revision>
  <dcterms:created xsi:type="dcterms:W3CDTF">2006-08-16T00:00:00Z</dcterms:created>
  <dcterms:modified xsi:type="dcterms:W3CDTF">2025-02-05T12:53:26Z</dcterms:modified>
  <dc:identifier>DAGeJnSi-sw</dc:identifier>
</cp:coreProperties>
</file>